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2A5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73152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  <a:defRPr sz="1200" b="1">
                <a:solidFill>
                  <a:srgbClr val="E3C14E"/>
                </a:solidFill>
                <a:latin typeface="Microsoft YaHei"/>
              </a:defRPr>
            </a:pPr>
            <a:r>
              <a:t>天津立大志教育 · 青少年成长专题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828800"/>
            <a:ext cx="94183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400"/>
              </a:spcAft>
              <a:defRPr sz="4800" b="1">
                <a:solidFill>
                  <a:srgbClr val="FFFFFF"/>
                </a:solidFill>
                <a:latin typeface="SimHei"/>
              </a:defRPr>
            </a:pPr>
            <a:r>
              <a:t>从"夜晚的囚徒"到"晨光的主人"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3474720"/>
            <a:ext cx="9418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  <a:defRPr sz="2400" b="0">
                <a:solidFill>
                  <a:srgbClr val="FFFFFF"/>
                </a:solidFill>
                <a:latin typeface="Microsoft YaHei"/>
              </a:defRPr>
            </a:pPr>
            <a:r>
              <a:t>青少年精力管理与内驱力重建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0" y="4389120"/>
            <a:ext cx="1371600" cy="38100"/>
          </a:xfrm>
          <a:prstGeom prst="rect">
            <a:avLst/>
          </a:prstGeom>
          <a:solidFill>
            <a:srgbClr val="C9A2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484632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700"/>
              </a:spcAft>
              <a:defRPr sz="1400" b="0">
                <a:solidFill>
                  <a:srgbClr val="CCCCCC"/>
                </a:solidFill>
                <a:latin typeface="Microsoft YaHei"/>
              </a:defRPr>
            </a:pPr>
            <a:r>
              <a:t>基于十年探索与实践的真实案例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Aft>
                <a:spcPts val="500"/>
              </a:spcAft>
              <a:defRPr sz="1000" b="0">
                <a:solidFill>
                  <a:srgbClr val="5B6B8C"/>
                </a:solidFill>
                <a:latin typeface="Microsoft YaHei"/>
              </a:defRPr>
            </a:pPr>
            <a:r>
              <a:t>1/11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1200" b="1">
                <a:solidFill>
                  <a:srgbClr val="C9A227"/>
                </a:solidFill>
                <a:latin typeface="Microsoft YaHei"/>
              </a:defRPr>
            </a:pPr>
            <a:r>
              <a:t>转变轨迹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800"/>
              </a:spcAft>
              <a:defRPr sz="3600" b="1">
                <a:solidFill>
                  <a:srgbClr val="0E2A5E"/>
                </a:solidFill>
                <a:latin typeface="SimHei"/>
              </a:defRPr>
            </a:pPr>
            <a:r>
              <a:t>从"混沌"到"清醒"的转变之路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2286000"/>
            <a:ext cx="4754880" cy="3657600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188720" y="246888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100"/>
              </a:spcAft>
              <a:defRPr sz="2200" b="1">
                <a:solidFill>
                  <a:srgbClr val="C0392B"/>
                </a:solidFill>
                <a:latin typeface="Microsoft YaHei"/>
              </a:defRPr>
            </a:pPr>
            <a:r>
              <a:t>转变前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108960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1600" b="0">
                <a:solidFill>
                  <a:srgbClr val="16203A"/>
                </a:solidFill>
                <a:latin typeface="Microsoft YaHei"/>
              </a:defRPr>
            </a:pPr>
            <a:r>
              <a:t>🌙 凌晨2点还在刷手机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611880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1600" b="0">
                <a:solidFill>
                  <a:srgbClr val="16203A"/>
                </a:solidFill>
                <a:latin typeface="Microsoft YaHei"/>
              </a:defRPr>
            </a:pPr>
            <a:r>
              <a:t>😴 课堂上频频"点头"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4114800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1600" b="0">
                <a:solidFill>
                  <a:srgbClr val="16203A"/>
                </a:solidFill>
                <a:latin typeface="Microsoft YaHei"/>
              </a:defRPr>
            </a:pPr>
            <a:r>
              <a:t>💢 收手机引发激烈冲突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617720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1600" b="0">
                <a:solidFill>
                  <a:srgbClr val="16203A"/>
                </a:solidFill>
                <a:latin typeface="Microsoft YaHei"/>
              </a:defRPr>
            </a:pPr>
            <a:r>
              <a:t>😤 "除了睡觉还能干嘛"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5120640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1600" b="0">
                <a:solidFill>
                  <a:srgbClr val="16203A"/>
                </a:solidFill>
                <a:latin typeface="Microsoft YaHei"/>
              </a:defRPr>
            </a:pPr>
            <a:r>
              <a:t>📉 成绩下滑、状态低迷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69280" y="3657600"/>
            <a:ext cx="914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400"/>
              </a:spcAft>
              <a:defRPr sz="4800" b="1">
                <a:solidFill>
                  <a:srgbClr val="C9A227"/>
                </a:solidFill>
                <a:latin typeface="Microsoft YaHei"/>
              </a:defRPr>
            </a:pPr>
            <a:r>
              <a:t>→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675120" y="2286000"/>
            <a:ext cx="4754880" cy="3657600"/>
          </a:xfrm>
          <a:prstGeom prst="rect">
            <a:avLst/>
          </a:prstGeom>
          <a:solidFill>
            <a:srgbClr val="EEF8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132320" y="246888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100"/>
              </a:spcAft>
              <a:defRPr sz="2200" b="1">
                <a:solidFill>
                  <a:srgbClr val="1E8E5A"/>
                </a:solidFill>
                <a:latin typeface="Microsoft YaHei"/>
              </a:defRPr>
            </a:pPr>
            <a:r>
              <a:t>转变后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0" y="3108960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1600" b="0">
                <a:solidFill>
                  <a:srgbClr val="16203A"/>
                </a:solidFill>
                <a:latin typeface="Microsoft YaHei"/>
              </a:defRPr>
            </a:pPr>
            <a:r>
              <a:t>☀️ 主动制定作息计划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0" y="3611880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1600" b="0">
                <a:solidFill>
                  <a:srgbClr val="16203A"/>
                </a:solidFill>
                <a:latin typeface="Microsoft YaHei"/>
              </a:defRPr>
            </a:pPr>
            <a:r>
              <a:t>💪 成为"晨练小队长"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0" y="4114800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1600" b="0">
                <a:solidFill>
                  <a:srgbClr val="16203A"/>
                </a:solidFill>
                <a:latin typeface="Microsoft YaHei"/>
              </a:defRPr>
            </a:pPr>
            <a:r>
              <a:t>🤝 与妈妈商量、合作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4617720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1600" b="0">
                <a:solidFill>
                  <a:srgbClr val="16203A"/>
                </a:solidFill>
                <a:latin typeface="Microsoft YaHei"/>
              </a:defRPr>
            </a:pPr>
            <a:r>
              <a:t>🎯 为科考营目标努力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0" y="5120640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1600" b="0">
                <a:solidFill>
                  <a:srgbClr val="16203A"/>
                </a:solidFill>
                <a:latin typeface="Microsoft YaHei"/>
              </a:defRPr>
            </a:pPr>
            <a:r>
              <a:t>📈 精力充沛、自信回升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Aft>
                <a:spcPts val="500"/>
              </a:spcAft>
              <a:defRPr sz="1000" b="0">
                <a:solidFill>
                  <a:srgbClr val="5B6B8C"/>
                </a:solidFill>
                <a:latin typeface="Microsoft YaHei"/>
              </a:defRPr>
            </a:pPr>
            <a:r>
              <a:t>10/11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2A5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828800"/>
            <a:ext cx="9418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100"/>
              </a:spcAft>
              <a:defRPr sz="4200" b="1">
                <a:solidFill>
                  <a:srgbClr val="FFFFFF"/>
                </a:solidFill>
                <a:latin typeface="SimHei"/>
              </a:defRPr>
            </a:pPr>
            <a:r>
              <a:t>从"混沌"到"清醒"，只差一个决定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3200400"/>
            <a:ext cx="85039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  <a:defRPr sz="2000" b="0">
                <a:solidFill>
                  <a:srgbClr val="DDDDDD"/>
                </a:solidFill>
                <a:latin typeface="Microsoft YaHei"/>
              </a:defRPr>
            </a:pPr>
            <a:r>
              <a:t>如果你也为孩子昼夜颠倒、精力涣散的状态焦虑不堪，</a:t>
            </a:r>
            <a:br/>
            <a:r>
              <a:t>试过各种方法却收效甚微——强烈建议你迈出这一步。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114800" y="4572000"/>
            <a:ext cx="3931920" cy="731520"/>
          </a:xfrm>
          <a:prstGeom prst="roundRect">
            <a:avLst/>
          </a:prstGeom>
          <a:solidFill>
            <a:srgbClr val="C9A2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800" b="1">
                <a:solidFill>
                  <a:srgbClr val="0E2A5E"/>
                </a:solidFill>
                <a:latin typeface="Microsoft YaHei"/>
              </a:defRPr>
            </a:pPr>
            <a:r>
              <a:t>💬 在下方私信，开启转变之路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5669280"/>
            <a:ext cx="7589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  <a:defRPr sz="1200" b="0">
                <a:solidFill>
                  <a:srgbClr val="AAAAAA"/>
                </a:solidFill>
                <a:latin typeface="Microsoft YaHei"/>
              </a:defRPr>
            </a:pPr>
            <a:r>
              <a:t>天津立大志教育科技有限公司 · 助努力上进的人实现梦想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Aft>
                <a:spcPts val="500"/>
              </a:spcAft>
              <a:defRPr sz="1000" b="0">
                <a:solidFill>
                  <a:srgbClr val="5B6B8C"/>
                </a:solidFill>
                <a:latin typeface="Microsoft YaHei"/>
              </a:defRPr>
            </a:pPr>
            <a:r>
              <a:t>11/11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1200" b="1">
                <a:solidFill>
                  <a:srgbClr val="C9A227"/>
                </a:solidFill>
                <a:latin typeface="Microsoft YaHei"/>
              </a:defRPr>
            </a:pPr>
            <a:r>
              <a:t>问题的开始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800"/>
              </a:spcAft>
              <a:defRPr sz="3600" b="1">
                <a:solidFill>
                  <a:srgbClr val="0E2A5E"/>
                </a:solidFill>
                <a:latin typeface="SimHei"/>
              </a:defRPr>
            </a:pPr>
            <a:r>
              <a:t>孩子晚上精神得像猫头鹰，白天上课困得像树懒？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2377440"/>
            <a:ext cx="5120640" cy="2286000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188720" y="2560320"/>
            <a:ext cx="4206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000"/>
              </a:spcAft>
              <a:defRPr sz="4000" b="0">
                <a:solidFill>
                  <a:srgbClr val="16203A"/>
                </a:solidFill>
                <a:latin typeface="Microsoft YaHei"/>
              </a:defRPr>
            </a:pPr>
            <a:r>
              <a:t>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20" y="3200400"/>
            <a:ext cx="4206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  <a:defRPr sz="2000" b="1">
                <a:solidFill>
                  <a:srgbClr val="0E2A5E"/>
                </a:solidFill>
                <a:latin typeface="Microsoft YaHei"/>
              </a:defRPr>
            </a:pPr>
            <a:r>
              <a:t>夜晚亢奋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3657600"/>
            <a:ext cx="4206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700"/>
              </a:spcAft>
              <a:defRPr sz="1400" b="0">
                <a:solidFill>
                  <a:srgbClr val="5B6B8C"/>
                </a:solidFill>
                <a:latin typeface="Microsoft YaHei"/>
              </a:defRPr>
            </a:pPr>
            <a:r>
              <a:t>说好11点睡，凌晨2点还亮着手机</a:t>
            </a:r>
            <a:br/>
            <a:r>
              <a:t>催不动、吼没用</a:t>
            </a:r>
          </a:p>
        </p:txBody>
      </p:sp>
      <p:sp>
        <p:nvSpPr>
          <p:cNvPr id="8" name="Rectangle 7"/>
          <p:cNvSpPr/>
          <p:nvPr/>
        </p:nvSpPr>
        <p:spPr>
          <a:xfrm>
            <a:off x="6309360" y="2377440"/>
            <a:ext cx="5120640" cy="2286000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766560" y="2560320"/>
            <a:ext cx="4206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000"/>
              </a:spcAft>
              <a:defRPr sz="4000" b="0">
                <a:solidFill>
                  <a:srgbClr val="16203A"/>
                </a:solidFill>
                <a:latin typeface="Microsoft YaHei"/>
              </a:defRPr>
            </a:pPr>
            <a:r>
              <a:t>🦥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66560" y="3200400"/>
            <a:ext cx="4206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  <a:defRPr sz="2000" b="1">
                <a:solidFill>
                  <a:srgbClr val="0E2A5E"/>
                </a:solidFill>
                <a:latin typeface="Microsoft YaHei"/>
              </a:defRPr>
            </a:pPr>
            <a:r>
              <a:t>白天浑噩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66560" y="3657600"/>
            <a:ext cx="4206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700"/>
              </a:spcAft>
              <a:defRPr sz="1400" b="0">
                <a:solidFill>
                  <a:srgbClr val="5B6B8C"/>
                </a:solidFill>
                <a:latin typeface="Microsoft YaHei"/>
              </a:defRPr>
            </a:pPr>
            <a:r>
              <a:t>课堂上频繁"点头"</a:t>
            </a:r>
            <a:br/>
            <a:r>
              <a:t>对生活失去掌控，被惯性拖垮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5120640"/>
            <a:ext cx="10698480" cy="1097280"/>
          </a:xfrm>
          <a:prstGeom prst="rect">
            <a:avLst/>
          </a:prstGeom>
          <a:solidFill>
            <a:srgbClr val="F8F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31520" y="5120640"/>
            <a:ext cx="54864" cy="635000"/>
          </a:xfrm>
          <a:prstGeom prst="rect">
            <a:avLst/>
          </a:prstGeom>
          <a:solidFill>
            <a:srgbClr val="C9A2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188720" y="5212080"/>
            <a:ext cx="98755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1600" b="1">
                <a:solidFill>
                  <a:srgbClr val="0E2A5E"/>
                </a:solidFill>
                <a:latin typeface="SimHei"/>
              </a:defRPr>
            </a:pPr>
            <a:r>
              <a:t>担心的不止是成绩下滑，更是那种对生活失去掌控、被惯性拖垮的无力感</a:t>
            </a:r>
            <a:br/>
            <a:r>
              <a:t>——这比单纯的熬夜更让人揪心。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Aft>
                <a:spcPts val="500"/>
              </a:spcAft>
              <a:defRPr sz="1000" b="0">
                <a:solidFill>
                  <a:srgbClr val="5B6B8C"/>
                </a:solidFill>
                <a:latin typeface="Microsoft YaHei"/>
              </a:defRPr>
            </a:pPr>
            <a:r>
              <a:t>2/11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1200" b="1">
                <a:solidFill>
                  <a:srgbClr val="C9A227"/>
                </a:solidFill>
                <a:latin typeface="Microsoft YaHei"/>
              </a:defRPr>
            </a:pPr>
            <a:r>
              <a:t>真实故事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800"/>
              </a:spcAft>
              <a:defRPr sz="3600" b="1">
                <a:solidFill>
                  <a:srgbClr val="0E2A5E"/>
                </a:solidFill>
                <a:latin typeface="SimHei"/>
              </a:defRPr>
            </a:pPr>
            <a:r>
              <a:t>一位设计师妈妈的心力交瘁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2860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900"/>
              </a:spcAft>
              <a:defRPr sz="1800" b="0">
                <a:solidFill>
                  <a:srgbClr val="16203A"/>
                </a:solidFill>
                <a:latin typeface="Microsoft YaHei"/>
              </a:defRPr>
            </a:pPr>
            <a:r>
              <a:t>✕  儿子沉迷深夜网游和短视频，无法自拔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9260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900"/>
              </a:spcAft>
              <a:defRPr sz="1800" b="0">
                <a:solidFill>
                  <a:srgbClr val="16203A"/>
                </a:solidFill>
                <a:latin typeface="Microsoft YaHei"/>
              </a:defRPr>
            </a:pPr>
            <a:r>
              <a:t>✕  白天课堂上频繁"点头"，老师多次反馈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5661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900"/>
              </a:spcAft>
              <a:defRPr sz="1800" b="0">
                <a:solidFill>
                  <a:srgbClr val="16203A"/>
                </a:solidFill>
                <a:latin typeface="Microsoft YaHei"/>
              </a:defRPr>
            </a:pPr>
            <a:r>
              <a:t>✕  强行收手机引发激烈冲突，亲子关系崩坏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10332720" cy="1645920"/>
          </a:xfrm>
          <a:prstGeom prst="rect">
            <a:avLst/>
          </a:prstGeom>
          <a:solidFill>
            <a:srgbClr val="0E2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371600" y="4846320"/>
            <a:ext cx="9418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 b="1">
                <a:solidFill>
                  <a:srgbClr val="FFFFFF"/>
                </a:solidFill>
                <a:latin typeface="Microsoft YaHei"/>
              </a:defRPr>
            </a:pPr>
            <a:r>
              <a:t>"晚上才是我自己的时间！</a:t>
            </a:r>
            <a:br/>
            <a:r>
              <a:t>除了睡觉，我还能干嘛？"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Aft>
                <a:spcPts val="500"/>
              </a:spcAft>
              <a:defRPr sz="1000" b="0">
                <a:solidFill>
                  <a:srgbClr val="5B6B8C"/>
                </a:solidFill>
                <a:latin typeface="Microsoft YaHei"/>
              </a:defRPr>
            </a:pPr>
            <a:r>
              <a:t>3/11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1200" b="1">
                <a:solidFill>
                  <a:srgbClr val="C9A227"/>
                </a:solidFill>
                <a:latin typeface="Microsoft YaHei"/>
              </a:defRPr>
            </a:pPr>
            <a:r>
              <a:t>深层洞察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800"/>
              </a:spcAft>
              <a:defRPr sz="3600" b="1">
                <a:solidFill>
                  <a:srgbClr val="0E2A5E"/>
                </a:solidFill>
                <a:latin typeface="SimHei"/>
              </a:defRPr>
            </a:pPr>
            <a:r>
              <a:t>不是对抗睡眠，而是争夺虚幻的</a:t>
            </a:r>
            <a:br/>
            <a:r>
              <a:t>"自由控制权"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000"/>
              </a:spcAft>
              <a:defRPr sz="2000" b="0">
                <a:solidFill>
                  <a:srgbClr val="16203A"/>
                </a:solidFill>
                <a:latin typeface="Microsoft YaHei"/>
              </a:defRPr>
            </a:pPr>
            <a:r>
              <a:t>妈妈突然意识到：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926080"/>
            <a:ext cx="10698480" cy="1097280"/>
          </a:xfrm>
          <a:prstGeom prst="rect">
            <a:avLst/>
          </a:prstGeom>
          <a:solidFill>
            <a:srgbClr val="F8F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2926080"/>
            <a:ext cx="54864" cy="635000"/>
          </a:xfrm>
          <a:prstGeom prst="rect">
            <a:avLst/>
          </a:prstGeom>
          <a:solidFill>
            <a:srgbClr val="C9A2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188720" y="3017520"/>
            <a:ext cx="98755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000"/>
              </a:spcAft>
              <a:defRPr sz="2000" b="1">
                <a:solidFill>
                  <a:srgbClr val="0E2A5E"/>
                </a:solidFill>
                <a:latin typeface="SimHei"/>
              </a:defRPr>
            </a:pPr>
            <a:r>
              <a:t>孩子不是在对抗睡眠，而是在争夺一种虚幻的"自由控制权"</a:t>
            </a:r>
            <a:br/>
            <a:r>
              <a:t>——却陷入了更深的失控。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4572000"/>
            <a:ext cx="10698480" cy="1645920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88720" y="4754880"/>
            <a:ext cx="98755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900"/>
              </a:spcAft>
              <a:defRPr sz="1800" b="1">
                <a:solidFill>
                  <a:srgbClr val="0E2A5E"/>
                </a:solidFill>
                <a:latin typeface="Microsoft YaHei"/>
              </a:defRPr>
            </a:pPr>
            <a:r>
              <a:t>💡  问题的关键不在于"几点睡"，而在于"为什么要醒"</a:t>
            </a:r>
            <a:br/>
            <a:r>
              <a:t>当白天没有值得期待的事，夜晚就成了唯一的自主空间。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Aft>
                <a:spcPts val="500"/>
              </a:spcAft>
              <a:defRPr sz="1000" b="0">
                <a:solidFill>
                  <a:srgbClr val="5B6B8C"/>
                </a:solidFill>
                <a:latin typeface="Microsoft YaHei"/>
              </a:defRPr>
            </a:pPr>
            <a:r>
              <a:t>4/11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1200" b="1">
                <a:solidFill>
                  <a:srgbClr val="C9A227"/>
                </a:solidFill>
                <a:latin typeface="Microsoft YaHei"/>
              </a:defRPr>
            </a:pPr>
            <a:r>
              <a:t>答案浮现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600"/>
              </a:spcAft>
              <a:defRPr sz="3200" b="1">
                <a:solidFill>
                  <a:srgbClr val="0E2A5E"/>
                </a:solidFill>
                <a:latin typeface="SimHei"/>
              </a:defRPr>
            </a:pPr>
            <a:r>
              <a:t>纠正作息的本质：帮孩子找到</a:t>
            </a:r>
            <a:br/>
            <a:r>
              <a:t>"为什么需要充沛精力"的强烈理由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1600" b="0">
                <a:solidFill>
                  <a:srgbClr val="5B6B8C"/>
                </a:solidFill>
                <a:latin typeface="Microsoft YaHei"/>
              </a:defRPr>
            </a:pPr>
            <a:r>
              <a:t>经过与一位专注青少年行为习惯与精力管理的老师深入沟通，她找到了突破口：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3108960"/>
            <a:ext cx="10698480" cy="1828800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3291840"/>
            <a:ext cx="98755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1600" b="0">
                <a:solidFill>
                  <a:srgbClr val="16203A"/>
                </a:solidFill>
                <a:latin typeface="Microsoft YaHei"/>
              </a:defRPr>
            </a:pPr>
            <a:r>
              <a:t>🎯  老师指出</a:t>
            </a:r>
            <a:br/>
            <a:br/>
            <a:r>
              <a:t>纠正作息的本质不是灌输"早睡早起"的道理，而是帮孩子找到"为什么需要充沛精力"的强烈理由。</a:t>
            </a:r>
            <a:br/>
            <a:r>
              <a:t>我们需要用一个有吸引力的未来愿景，去替代深夜虚拟世界带来的即时快感。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Aft>
                <a:spcPts val="500"/>
              </a:spcAft>
              <a:defRPr sz="1000" b="0">
                <a:solidFill>
                  <a:srgbClr val="5B6B8C"/>
                </a:solidFill>
                <a:latin typeface="Microsoft YaHei"/>
              </a:defRPr>
            </a:pPr>
            <a:r>
              <a:t>5/11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1200" b="1">
                <a:solidFill>
                  <a:srgbClr val="C9A227"/>
                </a:solidFill>
                <a:latin typeface="Microsoft YaHei"/>
              </a:defRPr>
            </a:pPr>
            <a:r>
              <a:t>核心方法论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800"/>
              </a:spcAft>
              <a:defRPr sz="3600" b="1">
                <a:solidFill>
                  <a:srgbClr val="0E2A5E"/>
                </a:solidFill>
                <a:latin typeface="SimHei"/>
              </a:defRPr>
            </a:pPr>
            <a:r>
              <a:t>"精力投资计划"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1600" b="0">
                <a:solidFill>
                  <a:srgbClr val="5B6B8C"/>
                </a:solidFill>
                <a:latin typeface="Microsoft YaHei"/>
              </a:defRPr>
            </a:pPr>
            <a:r>
              <a:t>老师并未制定强制作息表，而是设计了一套全新的赋能体系：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560320"/>
            <a:ext cx="3474720" cy="2560320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2148840" y="2743200"/>
            <a:ext cx="640080" cy="640080"/>
          </a:xfrm>
          <a:prstGeom prst="ellipse">
            <a:avLst/>
          </a:prstGeom>
          <a:solidFill>
            <a:srgbClr val="0E2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2000" b="1">
                <a:solidFill>
                  <a:srgbClr val="E3C14E"/>
                </a:solidFill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356616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  <a:defRPr sz="1600" b="1">
                <a:solidFill>
                  <a:srgbClr val="0E2A5E"/>
                </a:solidFill>
                <a:latin typeface="Microsoft YaHei"/>
              </a:defRPr>
            </a:pPr>
            <a:r>
              <a:t>共同探索未来愿景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4114800"/>
            <a:ext cx="2926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  <a:defRPr sz="1200" b="0">
                <a:solidFill>
                  <a:srgbClr val="5B6B8C"/>
                </a:solidFill>
                <a:latin typeface="Microsoft YaHei"/>
              </a:defRPr>
            </a:pPr>
            <a:r>
              <a:t>与孩子一起找到他真正向往的、需要充沛精力才能达成的目标</a:t>
            </a:r>
          </a:p>
        </p:txBody>
      </p:sp>
      <p:sp>
        <p:nvSpPr>
          <p:cNvPr id="9" name="Rectangle 8"/>
          <p:cNvSpPr/>
          <p:nvPr/>
        </p:nvSpPr>
        <p:spPr>
          <a:xfrm>
            <a:off x="4480559" y="2560320"/>
            <a:ext cx="3474720" cy="2560320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5897879" y="2743200"/>
            <a:ext cx="640080" cy="640080"/>
          </a:xfrm>
          <a:prstGeom prst="ellipse">
            <a:avLst/>
          </a:prstGeom>
          <a:solidFill>
            <a:srgbClr val="0E2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2000" b="1">
                <a:solidFill>
                  <a:srgbClr val="E3C14E"/>
                </a:solidFill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79" y="356616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  <a:defRPr sz="1600" b="1">
                <a:solidFill>
                  <a:srgbClr val="0E2A5E"/>
                </a:solidFill>
                <a:latin typeface="Microsoft YaHei"/>
              </a:defRPr>
            </a:pPr>
            <a:r>
              <a:t>可视化精力燃料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79" y="4114800"/>
            <a:ext cx="2926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  <a:defRPr sz="1200" b="0">
                <a:solidFill>
                  <a:srgbClr val="5B6B8C"/>
                </a:solidFill>
                <a:latin typeface="Microsoft YaHei"/>
              </a:defRPr>
            </a:pPr>
            <a:r>
              <a:t>展示规律作息如何成为实现目标的"超级燃料"，让早睡早起有动力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229600" y="2560320"/>
            <a:ext cx="3474720" cy="2560320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9646920" y="2743200"/>
            <a:ext cx="640080" cy="640080"/>
          </a:xfrm>
          <a:prstGeom prst="ellipse">
            <a:avLst/>
          </a:prstGeom>
          <a:solidFill>
            <a:srgbClr val="0E2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2000" b="1">
                <a:solidFill>
                  <a:srgbClr val="E3C14E"/>
                </a:solidFill>
              </a:defRPr>
            </a:pPr>
            <a: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03920" y="356616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  <a:defRPr sz="1600" b="1">
                <a:solidFill>
                  <a:srgbClr val="0E2A5E"/>
                </a:solidFill>
                <a:latin typeface="Microsoft YaHei"/>
              </a:defRPr>
            </a:pPr>
            <a:r>
              <a:t>专属特权时段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03920" y="4114800"/>
            <a:ext cx="2926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  <a:defRPr sz="1200" b="0">
                <a:solidFill>
                  <a:srgbClr val="5B6B8C"/>
                </a:solidFill>
                <a:latin typeface="Microsoft YaHei"/>
              </a:defRPr>
            </a:pPr>
            <a:r>
              <a:t>将深夜时间转化为次日清晨的"专属特权时段"，用于发展个人技能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31520" y="5577840"/>
            <a:ext cx="10698480" cy="914400"/>
          </a:xfrm>
          <a:prstGeom prst="rect">
            <a:avLst/>
          </a:prstGeom>
          <a:solidFill>
            <a:srgbClr val="F8F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31520" y="5577840"/>
            <a:ext cx="54864" cy="508000"/>
          </a:xfrm>
          <a:prstGeom prst="rect">
            <a:avLst/>
          </a:prstGeom>
          <a:solidFill>
            <a:srgbClr val="C9A2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188720" y="5669280"/>
            <a:ext cx="9875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700"/>
              </a:spcAft>
              <a:defRPr sz="1400" b="1">
                <a:solidFill>
                  <a:srgbClr val="0E2A5E"/>
                </a:solidFill>
                <a:latin typeface="SimHei"/>
              </a:defRPr>
            </a:pPr>
            <a:r>
              <a:t>归根结底，是帮助孩子将作息规律与一个值得追求的远大志向绑定，从"被迫遵守规则"转变为"主动管理能量"。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Aft>
                <a:spcPts val="500"/>
              </a:spcAft>
              <a:defRPr sz="1000" b="0">
                <a:solidFill>
                  <a:srgbClr val="5B6B8C"/>
                </a:solidFill>
                <a:latin typeface="Microsoft YaHei"/>
              </a:defRPr>
            </a:pPr>
            <a:r>
              <a:t>6/11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1200" b="1">
                <a:solidFill>
                  <a:srgbClr val="C9A227"/>
                </a:solidFill>
                <a:latin typeface="Microsoft YaHei"/>
              </a:defRPr>
            </a:pPr>
            <a:r>
              <a:t>理念升级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800"/>
              </a:spcAft>
              <a:defRPr sz="3600" b="1">
                <a:solidFill>
                  <a:srgbClr val="0E2A5E"/>
                </a:solidFill>
                <a:latin typeface="SimHei"/>
              </a:defRPr>
            </a:pPr>
            <a:r>
              <a:t>从"被迫遵守规则"到"主动管理能量"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2286000"/>
            <a:ext cx="10698480" cy="1097280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46888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500"/>
              </a:spcAft>
              <a:defRPr sz="3000" b="0">
                <a:solidFill>
                  <a:srgbClr val="16203A"/>
                </a:solidFill>
                <a:latin typeface="Microsoft YaHei"/>
              </a:defRPr>
            </a:pPr>
            <a:r>
              <a:t>🔗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242316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000"/>
              </a:spcAft>
              <a:defRPr sz="2000" b="1">
                <a:solidFill>
                  <a:srgbClr val="0E2A5E"/>
                </a:solidFill>
                <a:latin typeface="Microsoft YaHei"/>
              </a:defRPr>
            </a:pPr>
            <a:r>
              <a:t>绑定志向愿景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2834640"/>
            <a:ext cx="8686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700"/>
              </a:spcAft>
              <a:defRPr sz="1400" b="0">
                <a:solidFill>
                  <a:srgbClr val="5B6B8C"/>
                </a:solidFill>
                <a:latin typeface="Microsoft YaHei"/>
              </a:defRPr>
            </a:pPr>
            <a:r>
              <a:t>将作息规律与远大志向绑定，从"被迫遵守"变为"主动管理"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3657600"/>
            <a:ext cx="10698480" cy="1097280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384048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500"/>
              </a:spcAft>
              <a:defRPr sz="3000" b="0">
                <a:solidFill>
                  <a:srgbClr val="16203A"/>
                </a:solidFill>
                <a:latin typeface="Microsoft YaHei"/>
              </a:defRPr>
            </a:pPr>
            <a:r>
              <a:t>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28800" y="379476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000"/>
              </a:spcAft>
              <a:defRPr sz="2000" b="1">
                <a:solidFill>
                  <a:srgbClr val="0E2A5E"/>
                </a:solidFill>
                <a:latin typeface="Microsoft YaHei"/>
              </a:defRPr>
            </a:pPr>
            <a:r>
              <a:t>成为生活的设计师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4206240"/>
            <a:ext cx="8686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700"/>
              </a:spcAft>
              <a:defRPr sz="1400" b="0">
                <a:solidFill>
                  <a:srgbClr val="5B6B8C"/>
                </a:solidFill>
                <a:latin typeface="Microsoft YaHei"/>
              </a:defRPr>
            </a:pPr>
            <a:r>
              <a:t>让孩子成为自己生活的设计师，而非规则的被动执行者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5029200"/>
            <a:ext cx="10698480" cy="1097280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521208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500"/>
              </a:spcAft>
              <a:defRPr sz="3000" b="0">
                <a:solidFill>
                  <a:srgbClr val="16203A"/>
                </a:solidFill>
                <a:latin typeface="Microsoft YaHei"/>
              </a:defRPr>
            </a:pPr>
            <a:r>
              <a:t>🌱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28800" y="516636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000"/>
              </a:spcAft>
              <a:defRPr sz="2000" b="1">
                <a:solidFill>
                  <a:srgbClr val="0E2A5E"/>
                </a:solidFill>
                <a:latin typeface="Microsoft YaHei"/>
              </a:defRPr>
            </a:pPr>
            <a:r>
              <a:t>引入专业成长顾问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8800" y="5577840"/>
            <a:ext cx="8686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700"/>
              </a:spcAft>
              <a:defRPr sz="1400" b="0">
                <a:solidFill>
                  <a:srgbClr val="5B6B8C"/>
                </a:solidFill>
                <a:latin typeface="Microsoft YaHei"/>
              </a:defRPr>
            </a:pPr>
            <a:r>
              <a:t>像重视根基教育的家庭那样，引入专业顾问进行长期跟踪引导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Aft>
                <a:spcPts val="500"/>
              </a:spcAft>
              <a:defRPr sz="1000" b="0">
                <a:solidFill>
                  <a:srgbClr val="5B6B8C"/>
                </a:solidFill>
                <a:latin typeface="Microsoft YaHei"/>
              </a:defRPr>
            </a:pPr>
            <a:r>
              <a:t>7/11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1200" b="1">
                <a:solidFill>
                  <a:srgbClr val="C9A227"/>
                </a:solidFill>
                <a:latin typeface="Microsoft YaHei"/>
              </a:defRPr>
            </a:pPr>
            <a:r>
              <a:t>真实转变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700"/>
              </a:spcAft>
              <a:defRPr sz="3400" b="1">
                <a:solidFill>
                  <a:srgbClr val="0E2A5E"/>
                </a:solidFill>
                <a:latin typeface="SimHei"/>
              </a:defRPr>
            </a:pPr>
            <a:r>
              <a:t>当孩子从"夜晚的囚徒"变为"晨光的主人"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2286000"/>
            <a:ext cx="10698480" cy="822960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37744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200"/>
              </a:spcAft>
              <a:defRPr sz="2400" b="0">
                <a:solidFill>
                  <a:srgbClr val="16203A"/>
                </a:solidFill>
                <a:latin typeface="Microsoft YaHei"/>
              </a:defRPr>
            </a:pPr>
            <a:r>
              <a:t>✅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45920" y="237744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900"/>
              </a:spcAft>
              <a:defRPr sz="1800" b="1">
                <a:solidFill>
                  <a:srgbClr val="0E2A5E"/>
                </a:solidFill>
                <a:latin typeface="Microsoft YaHei"/>
              </a:defRPr>
            </a:pPr>
            <a:r>
              <a:t>主动制定"精力储备计划"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0" y="237744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700"/>
              </a:spcAft>
              <a:defRPr sz="1400" b="0">
                <a:solidFill>
                  <a:srgbClr val="5B6B8C"/>
                </a:solidFill>
                <a:latin typeface="Microsoft YaHei"/>
              </a:defRPr>
            </a:pPr>
            <a:r>
              <a:t>为了参与心仪的野外科考营，主动和妈妈商量制定睡眠与电子设备规则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3383280"/>
            <a:ext cx="10698480" cy="822960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347472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200"/>
              </a:spcAft>
              <a:defRPr sz="2400" b="0">
                <a:solidFill>
                  <a:srgbClr val="16203A"/>
                </a:solidFill>
                <a:latin typeface="Microsoft YaHei"/>
              </a:defRPr>
            </a:pPr>
            <a:r>
              <a:t>☀️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45920" y="347472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900"/>
              </a:spcAft>
              <a:defRPr sz="1800" b="1">
                <a:solidFill>
                  <a:srgbClr val="0E2A5E"/>
                </a:solidFill>
                <a:latin typeface="Microsoft YaHei"/>
              </a:defRPr>
            </a:pPr>
            <a:r>
              <a:t>成为"晨练小队长"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0" y="347472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700"/>
              </a:spcAft>
              <a:defRPr sz="1400" b="0">
                <a:solidFill>
                  <a:srgbClr val="5B6B8C"/>
                </a:solidFill>
                <a:latin typeface="Microsoft YaHei"/>
              </a:defRPr>
            </a:pPr>
            <a:r>
              <a:t>从赖床困难户变为带动全家早起锻炼的领跑者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4572000"/>
            <a:ext cx="10332720" cy="1097280"/>
          </a:xfrm>
          <a:prstGeom prst="rect">
            <a:avLst/>
          </a:prstGeom>
          <a:solidFill>
            <a:srgbClr val="0E2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371600" y="4754880"/>
            <a:ext cx="9418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  <a:defRPr sz="2400" b="1">
                <a:solidFill>
                  <a:srgbClr val="FFFFFF"/>
                </a:solidFill>
                <a:latin typeface="Microsoft YaHei"/>
              </a:defRPr>
            </a:pPr>
            <a:r>
              <a:t>"我发现早上脑子清楚，学东西快，而且一天都很有劲。"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594360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  <a:defRPr sz="1600" b="1">
                <a:solidFill>
                  <a:srgbClr val="0E2A5E"/>
                </a:solidFill>
                <a:latin typeface="Microsoft YaHei"/>
              </a:defRPr>
            </a:pPr>
            <a:r>
              <a:t>这种基于内在目标的自我管理，才是受益终生的核心素养。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Aft>
                <a:spcPts val="500"/>
              </a:spcAft>
              <a:defRPr sz="1000" b="0">
                <a:solidFill>
                  <a:srgbClr val="5B6B8C"/>
                </a:solidFill>
                <a:latin typeface="Microsoft YaHei"/>
              </a:defRPr>
            </a:pPr>
            <a:r>
              <a:t>8/11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1200" b="1">
                <a:solidFill>
                  <a:srgbClr val="C9A227"/>
                </a:solidFill>
                <a:latin typeface="Microsoft YaHei"/>
              </a:defRPr>
            </a:pPr>
            <a:r>
              <a:t>专业支持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500"/>
              </a:spcAft>
              <a:defRPr sz="3000" b="1">
                <a:solidFill>
                  <a:srgbClr val="0E2A5E"/>
                </a:solidFill>
                <a:latin typeface="SimHei"/>
              </a:defRPr>
            </a:pPr>
            <a:r>
              <a:t>十年探索与实践，一套专门帮助青少年</a:t>
            </a:r>
            <a:br/>
            <a:r>
              <a:t>构建健康习惯与内驱力系统的服务体系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2286000"/>
            <a:ext cx="10698480" cy="914400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42316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400"/>
              </a:spcAft>
              <a:defRPr sz="2800" b="0">
                <a:solidFill>
                  <a:srgbClr val="16203A"/>
                </a:solidFill>
                <a:latin typeface="Microsoft YaHei"/>
              </a:defRPr>
            </a:pPr>
            <a:r>
              <a:t>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23774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000"/>
              </a:spcAft>
              <a:defRPr sz="2000" b="1">
                <a:solidFill>
                  <a:srgbClr val="0E2A5E"/>
                </a:solidFill>
                <a:latin typeface="Microsoft YaHei"/>
              </a:defRPr>
            </a:pPr>
            <a:r>
              <a:t>深度诊断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2788920"/>
            <a:ext cx="8686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700"/>
              </a:spcAft>
              <a:defRPr sz="1400" b="0">
                <a:solidFill>
                  <a:srgbClr val="5B6B8C"/>
                </a:solidFill>
                <a:latin typeface="Microsoft YaHei"/>
              </a:defRPr>
            </a:pPr>
            <a:r>
              <a:t>全面了解孩子的作息模式、精力分布与内在动机结构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3474720"/>
            <a:ext cx="10698480" cy="914400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3611879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400"/>
              </a:spcAft>
              <a:defRPr sz="2800" b="0">
                <a:solidFill>
                  <a:srgbClr val="16203A"/>
                </a:solidFill>
                <a:latin typeface="Microsoft YaHei"/>
              </a:defRPr>
            </a:pPr>
            <a:r>
              <a:t>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28800" y="356616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000"/>
              </a:spcAft>
              <a:defRPr sz="2000" b="1">
                <a:solidFill>
                  <a:srgbClr val="0E2A5E"/>
                </a:solidFill>
                <a:latin typeface="Microsoft YaHei"/>
              </a:defRPr>
            </a:pPr>
            <a:r>
              <a:t>定制方案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3977639"/>
            <a:ext cx="8686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700"/>
              </a:spcAft>
              <a:defRPr sz="1400" b="0">
                <a:solidFill>
                  <a:srgbClr val="5B6B8C"/>
                </a:solidFill>
                <a:latin typeface="Microsoft YaHei"/>
              </a:defRPr>
            </a:pPr>
            <a:r>
              <a:t>基于孩子的个人志向与兴趣，设计个性化的精力投资计划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4663440"/>
            <a:ext cx="10698480" cy="914400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480060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400"/>
              </a:spcAft>
              <a:defRPr sz="2800" b="0">
                <a:solidFill>
                  <a:srgbClr val="16203A"/>
                </a:solidFill>
                <a:latin typeface="Microsoft YaHei"/>
              </a:defRPr>
            </a:pPr>
            <a:r>
              <a:t>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28800" y="4754879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000"/>
              </a:spcAft>
              <a:defRPr sz="2000" b="1">
                <a:solidFill>
                  <a:srgbClr val="0E2A5E"/>
                </a:solidFill>
                <a:latin typeface="Microsoft YaHei"/>
              </a:defRPr>
            </a:pPr>
            <a:r>
              <a:t>长期督导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8800" y="5166359"/>
            <a:ext cx="8686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700"/>
              </a:spcAft>
              <a:defRPr sz="1400" b="0">
                <a:solidFill>
                  <a:srgbClr val="5B6B8C"/>
                </a:solidFill>
                <a:latin typeface="Microsoft YaHei"/>
              </a:defRPr>
            </a:pPr>
            <a:r>
              <a:t>持续跟踪调整，确保习惯内化为孩子的核心素养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5760720"/>
            <a:ext cx="10332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  <a:defRPr sz="1600" b="0">
                <a:solidFill>
                  <a:srgbClr val="16203A"/>
                </a:solidFill>
                <a:latin typeface="Microsoft YaHei"/>
              </a:defRPr>
            </a:pPr>
            <a:r>
              <a:t>通过一整套咨询与指导，你将获得科学的方法——</a:t>
            </a:r>
            <a:br/>
            <a:r>
              <a:t>不仅调整孩子的作息，更能唤醒ta对自我状态负责、为未来蓄能的主动意识。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Aft>
                <a:spcPts val="500"/>
              </a:spcAft>
              <a:defRPr sz="1000" b="0">
                <a:solidFill>
                  <a:srgbClr val="5B6B8C"/>
                </a:solidFill>
                <a:latin typeface="Microsoft YaHei"/>
              </a:defRPr>
            </a:pPr>
            <a:r>
              <a:t>9/11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